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73" r:id="rId5"/>
    <p:sldId id="258" r:id="rId6"/>
    <p:sldId id="287" r:id="rId7"/>
    <p:sldId id="281" r:id="rId8"/>
    <p:sldId id="267" r:id="rId9"/>
    <p:sldId id="272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7757-25FD-4928-877E-1CE5ABCB99EA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F9CB8-9ACE-40BB-A706-EDF98CB34B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中國醫藥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成績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等第制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Letter grading system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教務處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註冊課務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組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8" y="476672"/>
            <a:ext cx="877824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83568" y="1628800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Q1: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排名會不會改變？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A1: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舊制維持百分制排名，以前的排名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變動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。實施等第制後，所有成績排名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等第制計算排名。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Q2: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成績排名前三名的人數會不會增加？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A2: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排名依照電腦系統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GPA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高低排名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小數點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第六位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，前三名人數與百分制相同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但是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前三名的學生有可能不同，各科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平均地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維持高分對排名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有利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，圖示如下：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338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32830"/>
              </p:ext>
            </p:extLst>
          </p:nvPr>
        </p:nvGraphicFramePr>
        <p:xfrm>
          <a:off x="1399304" y="692696"/>
          <a:ext cx="6173553" cy="2454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779"/>
                <a:gridCol w="812779"/>
                <a:gridCol w="812779"/>
                <a:gridCol w="631878"/>
                <a:gridCol w="1079671"/>
                <a:gridCol w="1079671"/>
                <a:gridCol w="471998"/>
                <a:gridCol w="471998"/>
              </a:tblGrid>
              <a:tr h="869186">
                <a:tc rowSpan="2"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單科成績：百分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等第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(G)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學業平均：百分平均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等第績分平均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GPA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排名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9729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學業平均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等第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729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89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96.3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勝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7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等第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A+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A+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4.2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9729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勝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7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等第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A+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A+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A+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4.3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00694"/>
            <a:ext cx="3454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409616" y="378904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前三名人數不會增加，但人員有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異，某學系相同成績以不同方式試算比較如右圖：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122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28997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Q3: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在學學生歷年成績包含舊制與新制成績，如何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呈現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計算？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A3: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學生可申請以百分或等第呈現之成績單，其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百分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是經轉換而非舊制原始成績。詳如下：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739039" cy="442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66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2" y="47667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Q4: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學生畢業後之成績均以等第制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與計算，若校外機構不接受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分數應如何處理？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A4: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目前實施等第制之學校，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GPA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與百分制對照表供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參酌使用。本校制定於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作業要點附表一，如右圖：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61462" cy="658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35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有任何疑問或建議，請洽註冊課務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謝謝！！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 algn="ctr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68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壹、目的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目前百分制改為英文字母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，以期與國際接軌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08919"/>
            <a:ext cx="4646904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貳、成績改採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理由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、目前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大部分國家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美國、歐盟、日本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及英國泰晤士報前百大學校成績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使用等第制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做為給分方式，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成績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評量方式如改為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，將可與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接軌，並可避免學生申請出國留學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之困擾。</a:t>
            </a:r>
          </a:p>
        </p:txBody>
      </p:sp>
    </p:spTree>
    <p:extLst>
      <p:ext uri="{BB962C8B-B14F-4D97-AF65-F5344CB8AC3E}">
        <p14:creationId xmlns:p14="http://schemas.microsoft.com/office/powerpoint/2010/main" val="34541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二、成績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行百分制需鑑別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個等級，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級距過於細密，除造成老師評量上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困擾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，亦讓學生斤斤計較在意於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之差，將有礙於培育寬闊視野之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適宜的級距區分下，將有助於教學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的達成，讓學生不以追求高分為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唯一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，而願意致力於學習效果的提升與達成。</a:t>
            </a:r>
          </a:p>
        </p:txBody>
      </p:sp>
    </p:spTree>
    <p:extLst>
      <p:ext uri="{BB962C8B-B14F-4D97-AF65-F5344CB8AC3E}">
        <p14:creationId xmlns:p14="http://schemas.microsoft.com/office/powerpoint/2010/main" val="12427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為何要實施等第制？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老師教得再辛苦，如果學生沒有學會，就不是有效的教學！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藉由等第評分明確定義，當學生達成多少教學目標時，給予對應的等第，以實質檢視學生的學習成效。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各等第有明確定義，有助於教師評量時，掌握清楚的標準，學生也有清楚的學習目標與努力方向。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等第制成績、定義與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百分制換算對照表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90102"/>
              </p:ext>
            </p:extLst>
          </p:nvPr>
        </p:nvGraphicFramePr>
        <p:xfrm>
          <a:off x="827584" y="1268760"/>
          <a:ext cx="7560840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294"/>
                <a:gridCol w="1444570"/>
                <a:gridCol w="3543825"/>
                <a:gridCol w="1312151"/>
              </a:tblGrid>
              <a:tr h="605336"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等第</a:t>
                      </a:r>
                    </a:p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(grade, G)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等第績分</a:t>
                      </a:r>
                    </a:p>
                    <a:p>
                      <a:pPr marL="127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(grade point, GP)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定義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百分制</a:t>
                      </a:r>
                    </a:p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分數區間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403558">
                <a:tc>
                  <a:txBody>
                    <a:bodyPr/>
                    <a:lstStyle/>
                    <a:p>
                      <a:pPr marL="359410" indent="-35941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A+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所有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目標皆達成且超越期望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(All goals achieved beyond expectation)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90-100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322174">
                <a:tc>
                  <a:txBody>
                    <a:bodyPr/>
                    <a:lstStyle/>
                    <a:p>
                      <a:pPr marL="359410" indent="-35941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所有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目標皆達成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(All goals achieved)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85-89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483258">
                <a:tc>
                  <a:txBody>
                    <a:bodyPr/>
                    <a:lstStyle/>
                    <a:p>
                      <a:pPr marL="359410" indent="-35941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A-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3.7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所有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目標皆達成，但需一些精進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(All goals achieved, but need some polish)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80-84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403558">
                <a:tc>
                  <a:txBody>
                    <a:bodyPr/>
                    <a:lstStyle/>
                    <a:p>
                      <a:pPr marL="359410" indent="-35941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B+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達成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部分目標，且品質佳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(Some goals well achieved)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77-79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403558">
                <a:tc>
                  <a:txBody>
                    <a:bodyPr/>
                    <a:lstStyle/>
                    <a:p>
                      <a:pPr marL="359410" indent="-35941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達成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部分目標，但品質普通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(Some goals adequately achieved)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73-76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483258">
                <a:tc>
                  <a:txBody>
                    <a:bodyPr/>
                    <a:lstStyle/>
                    <a:p>
                      <a:pPr marL="127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B-(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研究生及格標準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2.7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達成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部分目標，但有些缺失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(Some goals achieved with minor flaws)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70-72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322174">
                <a:tc>
                  <a:txBody>
                    <a:bodyPr/>
                    <a:lstStyle/>
                    <a:p>
                      <a:pPr marL="359410" indent="-35941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C+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2.3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達成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最低目標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(Minimum goals achieved)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67-69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483258">
                <a:tc>
                  <a:txBody>
                    <a:bodyPr/>
                    <a:lstStyle/>
                    <a:p>
                      <a:pPr marL="359410" indent="-35941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達成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最低目標，但有些缺失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(Minimum goals achieved with minor flaws)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63-66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483258">
                <a:tc>
                  <a:txBody>
                    <a:bodyPr/>
                    <a:lstStyle/>
                    <a:p>
                      <a:pPr marL="127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C-(</a:t>
                      </a: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學士班及格標準</a:t>
                      </a: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1.7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達成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最低目標但有重大缺失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(Minimum goals achieved with major flaws)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60-62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322174">
                <a:tc>
                  <a:txBody>
                    <a:bodyPr/>
                    <a:lstStyle/>
                    <a:p>
                      <a:pPr marL="359410" indent="-35941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達成最低目標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(Below the passing grade)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50-59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201778">
                <a:tc>
                  <a:txBody>
                    <a:bodyPr/>
                    <a:lstStyle/>
                    <a:p>
                      <a:pPr marL="359410" indent="-35941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遠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低於最低目標（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Failed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1-49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  <a:tr h="483258">
                <a:tc>
                  <a:txBody>
                    <a:bodyPr/>
                    <a:lstStyle/>
                    <a:p>
                      <a:pPr marL="359410" indent="-359410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X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0.0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因故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不核予成績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(Not graded due to unexcused absences or other reasons)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marL="359410" indent="-35941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4750" marR="547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3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已實施等第制成績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105/03/10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229600" cy="333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588222" y="58772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資料提供：學生會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7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、實施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成績與百分制換算對照表」及「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學業平均成績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(GPA)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與對應之百分數對照表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等第制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成績與百分制換算對照表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：係實施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與百分制、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積分換算之依據。</a:t>
            </a: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等第制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學業平均成績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(GPA)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與對應之百分數對照表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：係實施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等第制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後，學生學業平均成績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(GPA)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與對應之百分數對照之依據。</a:t>
            </a:r>
          </a:p>
        </p:txBody>
      </p:sp>
    </p:spTree>
    <p:extLst>
      <p:ext uri="{BB962C8B-B14F-4D97-AF65-F5344CB8AC3E}">
        <p14:creationId xmlns:p14="http://schemas.microsoft.com/office/powerpoint/2010/main" val="41760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GPA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Grade Point Average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）成績計算方式 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801841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963</Words>
  <Application>Microsoft Office PowerPoint</Application>
  <PresentationFormat>如螢幕大小 (4:3)</PresentationFormat>
  <Paragraphs>151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中國醫藥大學成績等第制 Letter grading system</vt:lpstr>
      <vt:lpstr>壹、目的</vt:lpstr>
      <vt:lpstr>貳、成績改採等第制理由</vt:lpstr>
      <vt:lpstr>PowerPoint 簡報</vt:lpstr>
      <vt:lpstr>為何要實施等第制？</vt:lpstr>
      <vt:lpstr>等第制成績、定義與百分制換算對照表</vt:lpstr>
      <vt:lpstr>已實施等第制成績之學校 截至105/03/10</vt:lpstr>
      <vt:lpstr>肆、實施方式</vt:lpstr>
      <vt:lpstr>GPA（Grade Point Average）成績計算方式 </vt:lpstr>
      <vt:lpstr>Q &amp; A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等第制成績評分 Letter grading system</dc:title>
  <dc:creator>WindowsXP</dc:creator>
  <cp:lastModifiedBy>CMU</cp:lastModifiedBy>
  <cp:revision>41</cp:revision>
  <dcterms:created xsi:type="dcterms:W3CDTF">2016-03-17T07:26:37Z</dcterms:created>
  <dcterms:modified xsi:type="dcterms:W3CDTF">2016-10-20T05:53:14Z</dcterms:modified>
</cp:coreProperties>
</file>